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3DD5FE-498B-4C02-9A8A-A6629FB005AC}" type="doc">
      <dgm:prSet loTypeId="urn:microsoft.com/office/officeart/2005/8/layout/hierarchy3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7A9B92B-D247-4A2D-BE02-E81F53384EFD}">
      <dgm:prSet phldrT="[Текст]"/>
      <dgm:spPr/>
      <dgm:t>
        <a:bodyPr/>
        <a:lstStyle/>
        <a:p>
          <a:r>
            <a:rPr lang="ru-RU" dirty="0" smtClean="0"/>
            <a:t>Практические задачи</a:t>
          </a:r>
          <a:endParaRPr lang="ru-RU" dirty="0"/>
        </a:p>
      </dgm:t>
    </dgm:pt>
    <dgm:pt modelId="{5354C9A6-8B4C-4E91-A9B2-95A9170A6F6C}" type="parTrans" cxnId="{445DA8A5-3288-489D-A5F3-002F6917764D}">
      <dgm:prSet/>
      <dgm:spPr/>
      <dgm:t>
        <a:bodyPr/>
        <a:lstStyle/>
        <a:p>
          <a:endParaRPr lang="ru-RU"/>
        </a:p>
      </dgm:t>
    </dgm:pt>
    <dgm:pt modelId="{56382788-33AD-4DD1-A806-BA23673C8F59}" type="sibTrans" cxnId="{445DA8A5-3288-489D-A5F3-002F6917764D}">
      <dgm:prSet/>
      <dgm:spPr/>
      <dgm:t>
        <a:bodyPr/>
        <a:lstStyle/>
        <a:p>
          <a:endParaRPr lang="ru-RU"/>
        </a:p>
      </dgm:t>
    </dgm:pt>
    <dgm:pt modelId="{B787251D-0B37-4651-B478-D2F7940A1B20}">
      <dgm:prSet phldrT="[Текст]"/>
      <dgm:spPr/>
      <dgm:t>
        <a:bodyPr/>
        <a:lstStyle/>
        <a:p>
          <a:r>
            <a:rPr lang="ru-RU" dirty="0" smtClean="0"/>
            <a:t>Геометрические (измерения, построения)</a:t>
          </a:r>
          <a:endParaRPr lang="ru-RU" dirty="0"/>
        </a:p>
      </dgm:t>
    </dgm:pt>
    <dgm:pt modelId="{D0614CEA-96A8-4BB4-941D-B51A0DC8430A}" type="parTrans" cxnId="{C78FE141-1ABE-4059-9ECE-34C70E7B490D}">
      <dgm:prSet/>
      <dgm:spPr/>
      <dgm:t>
        <a:bodyPr/>
        <a:lstStyle/>
        <a:p>
          <a:endParaRPr lang="ru-RU"/>
        </a:p>
      </dgm:t>
    </dgm:pt>
    <dgm:pt modelId="{1D9D3FB1-78FD-43A1-918D-09AD6BD8C7FE}" type="sibTrans" cxnId="{C78FE141-1ABE-4059-9ECE-34C70E7B490D}">
      <dgm:prSet/>
      <dgm:spPr/>
      <dgm:t>
        <a:bodyPr/>
        <a:lstStyle/>
        <a:p>
          <a:endParaRPr lang="ru-RU"/>
        </a:p>
      </dgm:t>
    </dgm:pt>
    <dgm:pt modelId="{19024E46-3C91-48A4-9F42-F18767B2C1BC}">
      <dgm:prSet phldrT="[Текст]"/>
      <dgm:spPr/>
      <dgm:t>
        <a:bodyPr/>
        <a:lstStyle/>
        <a:p>
          <a:r>
            <a:rPr lang="ru-RU" dirty="0" smtClean="0"/>
            <a:t>Экономические (раздел имущества, дохода</a:t>
          </a:r>
          <a:endParaRPr lang="ru-RU" dirty="0"/>
        </a:p>
      </dgm:t>
    </dgm:pt>
    <dgm:pt modelId="{61555AE8-249A-4EB0-AF68-36B7366B74E1}" type="parTrans" cxnId="{CD3D8C5A-2B63-40B5-9FBB-E2855703C28A}">
      <dgm:prSet/>
      <dgm:spPr/>
      <dgm:t>
        <a:bodyPr/>
        <a:lstStyle/>
        <a:p>
          <a:endParaRPr lang="ru-RU"/>
        </a:p>
      </dgm:t>
    </dgm:pt>
    <dgm:pt modelId="{4F0E0C34-19D0-4020-909A-D7C5F7F563E2}" type="sibTrans" cxnId="{CD3D8C5A-2B63-40B5-9FBB-E2855703C28A}">
      <dgm:prSet/>
      <dgm:spPr/>
      <dgm:t>
        <a:bodyPr/>
        <a:lstStyle/>
        <a:p>
          <a:endParaRPr lang="ru-RU"/>
        </a:p>
      </dgm:t>
    </dgm:pt>
    <dgm:pt modelId="{70409040-6187-4718-8F2E-7850F9397911}">
      <dgm:prSet phldrT="[Текст]"/>
      <dgm:spPr/>
      <dgm:t>
        <a:bodyPr/>
        <a:lstStyle/>
        <a:p>
          <a:r>
            <a:rPr lang="ru-RU" dirty="0" smtClean="0"/>
            <a:t>Придуманные задачи</a:t>
          </a:r>
          <a:endParaRPr lang="ru-RU" dirty="0"/>
        </a:p>
      </dgm:t>
    </dgm:pt>
    <dgm:pt modelId="{134A7CDC-92FD-4EB9-882B-98891B18AD0F}" type="parTrans" cxnId="{2A6AAFFE-34AA-46C8-BF86-1CD4537E1E96}">
      <dgm:prSet/>
      <dgm:spPr/>
      <dgm:t>
        <a:bodyPr/>
        <a:lstStyle/>
        <a:p>
          <a:endParaRPr lang="ru-RU"/>
        </a:p>
      </dgm:t>
    </dgm:pt>
    <dgm:pt modelId="{82CB4F83-7899-4AA8-AAAD-AE7232EF34FC}" type="sibTrans" cxnId="{2A6AAFFE-34AA-46C8-BF86-1CD4537E1E96}">
      <dgm:prSet/>
      <dgm:spPr/>
      <dgm:t>
        <a:bodyPr/>
        <a:lstStyle/>
        <a:p>
          <a:endParaRPr lang="ru-RU"/>
        </a:p>
      </dgm:t>
    </dgm:pt>
    <dgm:pt modelId="{01C4299D-FC03-4B92-9F2D-441E3C00EF10}">
      <dgm:prSet phldrT="[Текст]"/>
      <dgm:spPr/>
      <dgm:t>
        <a:bodyPr/>
        <a:lstStyle/>
        <a:p>
          <a:r>
            <a:rPr lang="ru-RU" dirty="0" smtClean="0"/>
            <a:t>Житейские истории </a:t>
          </a:r>
          <a:endParaRPr lang="ru-RU" dirty="0"/>
        </a:p>
      </dgm:t>
    </dgm:pt>
    <dgm:pt modelId="{ABDB3A0E-C7D9-464C-979B-A8F1D9FD0244}" type="parTrans" cxnId="{92E38957-8620-40FA-9490-D53E7FC9CC69}">
      <dgm:prSet/>
      <dgm:spPr/>
      <dgm:t>
        <a:bodyPr/>
        <a:lstStyle/>
        <a:p>
          <a:endParaRPr lang="ru-RU"/>
        </a:p>
      </dgm:t>
    </dgm:pt>
    <dgm:pt modelId="{B422A897-F9FF-44B0-8D7D-12935F32F3EB}" type="sibTrans" cxnId="{92E38957-8620-40FA-9490-D53E7FC9CC69}">
      <dgm:prSet/>
      <dgm:spPr/>
      <dgm:t>
        <a:bodyPr/>
        <a:lstStyle/>
        <a:p>
          <a:endParaRPr lang="ru-RU"/>
        </a:p>
      </dgm:t>
    </dgm:pt>
    <dgm:pt modelId="{DB68829E-5E52-4633-9BEF-2D5655963017}">
      <dgm:prSet phldrT="[Текст]"/>
      <dgm:spPr/>
      <dgm:t>
        <a:bodyPr/>
        <a:lstStyle/>
        <a:p>
          <a:r>
            <a:rPr lang="ru-RU" dirty="0" smtClean="0"/>
            <a:t>Задачи-головоломки в стихах</a:t>
          </a:r>
          <a:endParaRPr lang="ru-RU" dirty="0"/>
        </a:p>
      </dgm:t>
    </dgm:pt>
    <dgm:pt modelId="{32420CBE-5A64-450C-AEE8-7665F9B57648}" type="parTrans" cxnId="{51A63B4C-D1F2-4A29-A2CF-8D7324560077}">
      <dgm:prSet/>
      <dgm:spPr/>
      <dgm:t>
        <a:bodyPr/>
        <a:lstStyle/>
        <a:p>
          <a:endParaRPr lang="ru-RU"/>
        </a:p>
      </dgm:t>
    </dgm:pt>
    <dgm:pt modelId="{5B7A5543-7A2D-4B8A-8D95-AA7D7C1EA259}" type="sibTrans" cxnId="{51A63B4C-D1F2-4A29-A2CF-8D7324560077}">
      <dgm:prSet/>
      <dgm:spPr/>
      <dgm:t>
        <a:bodyPr/>
        <a:lstStyle/>
        <a:p>
          <a:endParaRPr lang="ru-RU"/>
        </a:p>
      </dgm:t>
    </dgm:pt>
    <dgm:pt modelId="{AC307A6F-F487-44CF-9523-FAED002A9EAA}" type="pres">
      <dgm:prSet presAssocID="{B53DD5FE-498B-4C02-9A8A-A6629FB005A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B820034-A1A4-476F-A48C-ED470CBD53CB}" type="pres">
      <dgm:prSet presAssocID="{27A9B92B-D247-4A2D-BE02-E81F53384EFD}" presName="root" presStyleCnt="0"/>
      <dgm:spPr/>
    </dgm:pt>
    <dgm:pt modelId="{DA2A7DF0-398C-42A8-B8AF-0679D076614D}" type="pres">
      <dgm:prSet presAssocID="{27A9B92B-D247-4A2D-BE02-E81F53384EFD}" presName="rootComposite" presStyleCnt="0"/>
      <dgm:spPr/>
    </dgm:pt>
    <dgm:pt modelId="{658C35FC-E348-4417-9953-0070F53DC68E}" type="pres">
      <dgm:prSet presAssocID="{27A9B92B-D247-4A2D-BE02-E81F53384EFD}" presName="rootText" presStyleLbl="node1" presStyleIdx="0" presStyleCnt="2" custScaleX="131395"/>
      <dgm:spPr/>
      <dgm:t>
        <a:bodyPr/>
        <a:lstStyle/>
        <a:p>
          <a:endParaRPr lang="ru-RU"/>
        </a:p>
      </dgm:t>
    </dgm:pt>
    <dgm:pt modelId="{F230CB3E-4996-4ACB-80AE-E4F711922DA3}" type="pres">
      <dgm:prSet presAssocID="{27A9B92B-D247-4A2D-BE02-E81F53384EFD}" presName="rootConnector" presStyleLbl="node1" presStyleIdx="0" presStyleCnt="2"/>
      <dgm:spPr/>
    </dgm:pt>
    <dgm:pt modelId="{E55C8DC7-5E10-4571-8EAA-5DAF069AF32D}" type="pres">
      <dgm:prSet presAssocID="{27A9B92B-D247-4A2D-BE02-E81F53384EFD}" presName="childShape" presStyleCnt="0"/>
      <dgm:spPr/>
    </dgm:pt>
    <dgm:pt modelId="{004667CE-B791-48EF-B0E2-B079D2BFB67F}" type="pres">
      <dgm:prSet presAssocID="{D0614CEA-96A8-4BB4-941D-B51A0DC8430A}" presName="Name13" presStyleLbl="parChTrans1D2" presStyleIdx="0" presStyleCnt="4"/>
      <dgm:spPr/>
    </dgm:pt>
    <dgm:pt modelId="{E77E225F-5E8D-4F08-9D97-38ADCC971A00}" type="pres">
      <dgm:prSet presAssocID="{B787251D-0B37-4651-B478-D2F7940A1B20}" presName="childText" presStyleLbl="bgAcc1" presStyleIdx="0" presStyleCnt="4" custScaleX="131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F9311-C76D-4063-88FC-1B178636868C}" type="pres">
      <dgm:prSet presAssocID="{61555AE8-249A-4EB0-AF68-36B7366B74E1}" presName="Name13" presStyleLbl="parChTrans1D2" presStyleIdx="1" presStyleCnt="4"/>
      <dgm:spPr/>
    </dgm:pt>
    <dgm:pt modelId="{B97861AD-9FE9-4771-BD32-24EB8E5D12AE}" type="pres">
      <dgm:prSet presAssocID="{19024E46-3C91-48A4-9F42-F18767B2C1BC}" presName="childText" presStyleLbl="bgAcc1" presStyleIdx="1" presStyleCnt="4" custScaleX="131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1DCFC9-EDC5-4ABF-8223-C02953DB6D34}" type="pres">
      <dgm:prSet presAssocID="{70409040-6187-4718-8F2E-7850F9397911}" presName="root" presStyleCnt="0"/>
      <dgm:spPr/>
    </dgm:pt>
    <dgm:pt modelId="{8E20F7A8-FCE0-4972-8841-9FA49B42887A}" type="pres">
      <dgm:prSet presAssocID="{70409040-6187-4718-8F2E-7850F9397911}" presName="rootComposite" presStyleCnt="0"/>
      <dgm:spPr/>
    </dgm:pt>
    <dgm:pt modelId="{12904596-CFEB-4880-9909-AB1C4A0DF303}" type="pres">
      <dgm:prSet presAssocID="{70409040-6187-4718-8F2E-7850F9397911}" presName="rootText" presStyleLbl="node1" presStyleIdx="1" presStyleCnt="2" custScaleX="131395"/>
      <dgm:spPr/>
    </dgm:pt>
    <dgm:pt modelId="{02A2F5E6-1955-41B8-8EBF-36FB4DB79D06}" type="pres">
      <dgm:prSet presAssocID="{70409040-6187-4718-8F2E-7850F9397911}" presName="rootConnector" presStyleLbl="node1" presStyleIdx="1" presStyleCnt="2"/>
      <dgm:spPr/>
    </dgm:pt>
    <dgm:pt modelId="{3999DC58-D929-499D-8C6D-BE9D01C3803B}" type="pres">
      <dgm:prSet presAssocID="{70409040-6187-4718-8F2E-7850F9397911}" presName="childShape" presStyleCnt="0"/>
      <dgm:spPr/>
    </dgm:pt>
    <dgm:pt modelId="{5341A019-CC95-4CB3-817E-2706D490AA13}" type="pres">
      <dgm:prSet presAssocID="{ABDB3A0E-C7D9-464C-979B-A8F1D9FD0244}" presName="Name13" presStyleLbl="parChTrans1D2" presStyleIdx="2" presStyleCnt="4"/>
      <dgm:spPr/>
    </dgm:pt>
    <dgm:pt modelId="{BC52C793-B0B9-4339-9DB7-D7660492FD2A}" type="pres">
      <dgm:prSet presAssocID="{01C4299D-FC03-4B92-9F2D-441E3C00EF10}" presName="childText" presStyleLbl="bgAcc1" presStyleIdx="2" presStyleCnt="4" custScaleX="131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101EF-EF21-4433-BFD8-BB45BFA15271}" type="pres">
      <dgm:prSet presAssocID="{32420CBE-5A64-450C-AEE8-7665F9B57648}" presName="Name13" presStyleLbl="parChTrans1D2" presStyleIdx="3" presStyleCnt="4"/>
      <dgm:spPr/>
    </dgm:pt>
    <dgm:pt modelId="{0EA8C5B7-EE1C-44F2-9947-EA2D8E7591D3}" type="pres">
      <dgm:prSet presAssocID="{DB68829E-5E52-4633-9BEF-2D5655963017}" presName="childText" presStyleLbl="bgAcc1" presStyleIdx="3" presStyleCnt="4" custScaleX="1313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9EE4B6-910F-4CE2-8922-FEEDA0772A4D}" type="presOf" srcId="{19024E46-3C91-48A4-9F42-F18767B2C1BC}" destId="{B97861AD-9FE9-4771-BD32-24EB8E5D12AE}" srcOrd="0" destOrd="0" presId="urn:microsoft.com/office/officeart/2005/8/layout/hierarchy3"/>
    <dgm:cxn modelId="{445DA8A5-3288-489D-A5F3-002F6917764D}" srcId="{B53DD5FE-498B-4C02-9A8A-A6629FB005AC}" destId="{27A9B92B-D247-4A2D-BE02-E81F53384EFD}" srcOrd="0" destOrd="0" parTransId="{5354C9A6-8B4C-4E91-A9B2-95A9170A6F6C}" sibTransId="{56382788-33AD-4DD1-A806-BA23673C8F59}"/>
    <dgm:cxn modelId="{6104F88C-473B-4DFF-B3B8-FBB4C649E594}" type="presOf" srcId="{61555AE8-249A-4EB0-AF68-36B7366B74E1}" destId="{0DAF9311-C76D-4063-88FC-1B178636868C}" srcOrd="0" destOrd="0" presId="urn:microsoft.com/office/officeart/2005/8/layout/hierarchy3"/>
    <dgm:cxn modelId="{5FA96621-93E2-4210-B567-13896355E411}" type="presOf" srcId="{01C4299D-FC03-4B92-9F2D-441E3C00EF10}" destId="{BC52C793-B0B9-4339-9DB7-D7660492FD2A}" srcOrd="0" destOrd="0" presId="urn:microsoft.com/office/officeart/2005/8/layout/hierarchy3"/>
    <dgm:cxn modelId="{B8C94D60-9769-4BC0-A9DD-9FAEB2EED7B4}" type="presOf" srcId="{27A9B92B-D247-4A2D-BE02-E81F53384EFD}" destId="{F230CB3E-4996-4ACB-80AE-E4F711922DA3}" srcOrd="1" destOrd="0" presId="urn:microsoft.com/office/officeart/2005/8/layout/hierarchy3"/>
    <dgm:cxn modelId="{CD3D8C5A-2B63-40B5-9FBB-E2855703C28A}" srcId="{27A9B92B-D247-4A2D-BE02-E81F53384EFD}" destId="{19024E46-3C91-48A4-9F42-F18767B2C1BC}" srcOrd="1" destOrd="0" parTransId="{61555AE8-249A-4EB0-AF68-36B7366B74E1}" sibTransId="{4F0E0C34-19D0-4020-909A-D7C5F7F563E2}"/>
    <dgm:cxn modelId="{CFDEAC81-A5D0-4842-9B7F-33B29B210ACA}" type="presOf" srcId="{32420CBE-5A64-450C-AEE8-7665F9B57648}" destId="{ED7101EF-EF21-4433-BFD8-BB45BFA15271}" srcOrd="0" destOrd="0" presId="urn:microsoft.com/office/officeart/2005/8/layout/hierarchy3"/>
    <dgm:cxn modelId="{C78FE141-1ABE-4059-9ECE-34C70E7B490D}" srcId="{27A9B92B-D247-4A2D-BE02-E81F53384EFD}" destId="{B787251D-0B37-4651-B478-D2F7940A1B20}" srcOrd="0" destOrd="0" parTransId="{D0614CEA-96A8-4BB4-941D-B51A0DC8430A}" sibTransId="{1D9D3FB1-78FD-43A1-918D-09AD6BD8C7FE}"/>
    <dgm:cxn modelId="{51A63B4C-D1F2-4A29-A2CF-8D7324560077}" srcId="{70409040-6187-4718-8F2E-7850F9397911}" destId="{DB68829E-5E52-4633-9BEF-2D5655963017}" srcOrd="1" destOrd="0" parTransId="{32420CBE-5A64-450C-AEE8-7665F9B57648}" sibTransId="{5B7A5543-7A2D-4B8A-8D95-AA7D7C1EA259}"/>
    <dgm:cxn modelId="{AA124064-D404-4B7B-B8F2-BD18CC25E4A2}" type="presOf" srcId="{70409040-6187-4718-8F2E-7850F9397911}" destId="{02A2F5E6-1955-41B8-8EBF-36FB4DB79D06}" srcOrd="1" destOrd="0" presId="urn:microsoft.com/office/officeart/2005/8/layout/hierarchy3"/>
    <dgm:cxn modelId="{FE5B0BA5-E3C7-4424-87EB-A014316E966B}" type="presOf" srcId="{27A9B92B-D247-4A2D-BE02-E81F53384EFD}" destId="{658C35FC-E348-4417-9953-0070F53DC68E}" srcOrd="0" destOrd="0" presId="urn:microsoft.com/office/officeart/2005/8/layout/hierarchy3"/>
    <dgm:cxn modelId="{FB0C44E4-69CE-4C07-81F0-D0CC0C338F1B}" type="presOf" srcId="{70409040-6187-4718-8F2E-7850F9397911}" destId="{12904596-CFEB-4880-9909-AB1C4A0DF303}" srcOrd="0" destOrd="0" presId="urn:microsoft.com/office/officeart/2005/8/layout/hierarchy3"/>
    <dgm:cxn modelId="{92E38957-8620-40FA-9490-D53E7FC9CC69}" srcId="{70409040-6187-4718-8F2E-7850F9397911}" destId="{01C4299D-FC03-4B92-9F2D-441E3C00EF10}" srcOrd="0" destOrd="0" parTransId="{ABDB3A0E-C7D9-464C-979B-A8F1D9FD0244}" sibTransId="{B422A897-F9FF-44B0-8D7D-12935F32F3EB}"/>
    <dgm:cxn modelId="{7F4905CE-094E-4EE8-B603-688145429766}" type="presOf" srcId="{B53DD5FE-498B-4C02-9A8A-A6629FB005AC}" destId="{AC307A6F-F487-44CF-9523-FAED002A9EAA}" srcOrd="0" destOrd="0" presId="urn:microsoft.com/office/officeart/2005/8/layout/hierarchy3"/>
    <dgm:cxn modelId="{2A6AAFFE-34AA-46C8-BF86-1CD4537E1E96}" srcId="{B53DD5FE-498B-4C02-9A8A-A6629FB005AC}" destId="{70409040-6187-4718-8F2E-7850F9397911}" srcOrd="1" destOrd="0" parTransId="{134A7CDC-92FD-4EB9-882B-98891B18AD0F}" sibTransId="{82CB4F83-7899-4AA8-AAAD-AE7232EF34FC}"/>
    <dgm:cxn modelId="{76F50710-A8B7-4EF5-A295-F4DC872941F7}" type="presOf" srcId="{B787251D-0B37-4651-B478-D2F7940A1B20}" destId="{E77E225F-5E8D-4F08-9D97-38ADCC971A00}" srcOrd="0" destOrd="0" presId="urn:microsoft.com/office/officeart/2005/8/layout/hierarchy3"/>
    <dgm:cxn modelId="{03B0AB58-0574-430B-B2F1-66624CB3F85B}" type="presOf" srcId="{ABDB3A0E-C7D9-464C-979B-A8F1D9FD0244}" destId="{5341A019-CC95-4CB3-817E-2706D490AA13}" srcOrd="0" destOrd="0" presId="urn:microsoft.com/office/officeart/2005/8/layout/hierarchy3"/>
    <dgm:cxn modelId="{CC6074BB-62F6-41C4-993C-30CF0D294BB1}" type="presOf" srcId="{D0614CEA-96A8-4BB4-941D-B51A0DC8430A}" destId="{004667CE-B791-48EF-B0E2-B079D2BFB67F}" srcOrd="0" destOrd="0" presId="urn:microsoft.com/office/officeart/2005/8/layout/hierarchy3"/>
    <dgm:cxn modelId="{B3391B89-D7FC-4C79-9391-7735449C6200}" type="presOf" srcId="{DB68829E-5E52-4633-9BEF-2D5655963017}" destId="{0EA8C5B7-EE1C-44F2-9947-EA2D8E7591D3}" srcOrd="0" destOrd="0" presId="urn:microsoft.com/office/officeart/2005/8/layout/hierarchy3"/>
    <dgm:cxn modelId="{F3531CF4-4135-4A8B-AC34-9C31F5DEC34A}" type="presParOf" srcId="{AC307A6F-F487-44CF-9523-FAED002A9EAA}" destId="{CB820034-A1A4-476F-A48C-ED470CBD53CB}" srcOrd="0" destOrd="0" presId="urn:microsoft.com/office/officeart/2005/8/layout/hierarchy3"/>
    <dgm:cxn modelId="{8B435800-93BD-4B30-AEDA-BFF9EDC4FCF8}" type="presParOf" srcId="{CB820034-A1A4-476F-A48C-ED470CBD53CB}" destId="{DA2A7DF0-398C-42A8-B8AF-0679D076614D}" srcOrd="0" destOrd="0" presId="urn:microsoft.com/office/officeart/2005/8/layout/hierarchy3"/>
    <dgm:cxn modelId="{63A4CB82-62B8-4FEA-B7D8-22819A3BA0FF}" type="presParOf" srcId="{DA2A7DF0-398C-42A8-B8AF-0679D076614D}" destId="{658C35FC-E348-4417-9953-0070F53DC68E}" srcOrd="0" destOrd="0" presId="urn:microsoft.com/office/officeart/2005/8/layout/hierarchy3"/>
    <dgm:cxn modelId="{EB7BA209-96A3-4EA6-A887-37B26765D711}" type="presParOf" srcId="{DA2A7DF0-398C-42A8-B8AF-0679D076614D}" destId="{F230CB3E-4996-4ACB-80AE-E4F711922DA3}" srcOrd="1" destOrd="0" presId="urn:microsoft.com/office/officeart/2005/8/layout/hierarchy3"/>
    <dgm:cxn modelId="{31B4B022-251D-4773-9B65-D3E1AC03A739}" type="presParOf" srcId="{CB820034-A1A4-476F-A48C-ED470CBD53CB}" destId="{E55C8DC7-5E10-4571-8EAA-5DAF069AF32D}" srcOrd="1" destOrd="0" presId="urn:microsoft.com/office/officeart/2005/8/layout/hierarchy3"/>
    <dgm:cxn modelId="{9AEB7832-8652-46BB-B0AD-F145E2902ECC}" type="presParOf" srcId="{E55C8DC7-5E10-4571-8EAA-5DAF069AF32D}" destId="{004667CE-B791-48EF-B0E2-B079D2BFB67F}" srcOrd="0" destOrd="0" presId="urn:microsoft.com/office/officeart/2005/8/layout/hierarchy3"/>
    <dgm:cxn modelId="{764304A9-514F-4500-BD18-7AD58698B02B}" type="presParOf" srcId="{E55C8DC7-5E10-4571-8EAA-5DAF069AF32D}" destId="{E77E225F-5E8D-4F08-9D97-38ADCC971A00}" srcOrd="1" destOrd="0" presId="urn:microsoft.com/office/officeart/2005/8/layout/hierarchy3"/>
    <dgm:cxn modelId="{DE6405CF-7105-4C8C-A8DB-EBC1B8D6B126}" type="presParOf" srcId="{E55C8DC7-5E10-4571-8EAA-5DAF069AF32D}" destId="{0DAF9311-C76D-4063-88FC-1B178636868C}" srcOrd="2" destOrd="0" presId="urn:microsoft.com/office/officeart/2005/8/layout/hierarchy3"/>
    <dgm:cxn modelId="{77F0E8D4-08EC-4C34-B29F-B5551A495138}" type="presParOf" srcId="{E55C8DC7-5E10-4571-8EAA-5DAF069AF32D}" destId="{B97861AD-9FE9-4771-BD32-24EB8E5D12AE}" srcOrd="3" destOrd="0" presId="urn:microsoft.com/office/officeart/2005/8/layout/hierarchy3"/>
    <dgm:cxn modelId="{73074587-AF72-4CA5-A00F-535EE61C222D}" type="presParOf" srcId="{AC307A6F-F487-44CF-9523-FAED002A9EAA}" destId="{EE1DCFC9-EDC5-4ABF-8223-C02953DB6D34}" srcOrd="1" destOrd="0" presId="urn:microsoft.com/office/officeart/2005/8/layout/hierarchy3"/>
    <dgm:cxn modelId="{69960CF3-8909-4E9A-94BB-54E55F2044D2}" type="presParOf" srcId="{EE1DCFC9-EDC5-4ABF-8223-C02953DB6D34}" destId="{8E20F7A8-FCE0-4972-8841-9FA49B42887A}" srcOrd="0" destOrd="0" presId="urn:microsoft.com/office/officeart/2005/8/layout/hierarchy3"/>
    <dgm:cxn modelId="{C20C62C7-7A2E-4567-9ECF-DA38452C8654}" type="presParOf" srcId="{8E20F7A8-FCE0-4972-8841-9FA49B42887A}" destId="{12904596-CFEB-4880-9909-AB1C4A0DF303}" srcOrd="0" destOrd="0" presId="urn:microsoft.com/office/officeart/2005/8/layout/hierarchy3"/>
    <dgm:cxn modelId="{74BA6B46-1931-4B7D-A63E-19BC32BCDE54}" type="presParOf" srcId="{8E20F7A8-FCE0-4972-8841-9FA49B42887A}" destId="{02A2F5E6-1955-41B8-8EBF-36FB4DB79D06}" srcOrd="1" destOrd="0" presId="urn:microsoft.com/office/officeart/2005/8/layout/hierarchy3"/>
    <dgm:cxn modelId="{5AE080B5-B41F-492B-936F-B8AFE97382E4}" type="presParOf" srcId="{EE1DCFC9-EDC5-4ABF-8223-C02953DB6D34}" destId="{3999DC58-D929-499D-8C6D-BE9D01C3803B}" srcOrd="1" destOrd="0" presId="urn:microsoft.com/office/officeart/2005/8/layout/hierarchy3"/>
    <dgm:cxn modelId="{05BEC873-206D-4A2B-A871-B5CB3641A6B7}" type="presParOf" srcId="{3999DC58-D929-499D-8C6D-BE9D01C3803B}" destId="{5341A019-CC95-4CB3-817E-2706D490AA13}" srcOrd="0" destOrd="0" presId="urn:microsoft.com/office/officeart/2005/8/layout/hierarchy3"/>
    <dgm:cxn modelId="{82150011-3129-4627-A83C-9143A3BFCAB5}" type="presParOf" srcId="{3999DC58-D929-499D-8C6D-BE9D01C3803B}" destId="{BC52C793-B0B9-4339-9DB7-D7660492FD2A}" srcOrd="1" destOrd="0" presId="urn:microsoft.com/office/officeart/2005/8/layout/hierarchy3"/>
    <dgm:cxn modelId="{854AB417-5443-49CC-ADB3-947502D1ACEF}" type="presParOf" srcId="{3999DC58-D929-499D-8C6D-BE9D01C3803B}" destId="{ED7101EF-EF21-4433-BFD8-BB45BFA15271}" srcOrd="2" destOrd="0" presId="urn:microsoft.com/office/officeart/2005/8/layout/hierarchy3"/>
    <dgm:cxn modelId="{B81E9E71-15A8-4371-917F-78AEF0B0AC00}" type="presParOf" srcId="{3999DC58-D929-499D-8C6D-BE9D01C3803B}" destId="{0EA8C5B7-EE1C-44F2-9947-EA2D8E7591D3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C35FC-E348-4417-9953-0070F53DC68E}">
      <dsp:nvSpPr>
        <dsp:cNvPr id="0" name=""/>
        <dsp:cNvSpPr/>
      </dsp:nvSpPr>
      <dsp:spPr>
        <a:xfrm>
          <a:off x="396833" y="2152"/>
          <a:ext cx="3394990" cy="1291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Практические задачи</a:t>
          </a:r>
          <a:endParaRPr lang="ru-RU" sz="3900" kern="1200" dirty="0"/>
        </a:p>
      </dsp:txBody>
      <dsp:txXfrm>
        <a:off x="434672" y="39991"/>
        <a:ext cx="3319312" cy="1216224"/>
      </dsp:txXfrm>
    </dsp:sp>
    <dsp:sp modelId="{004667CE-B791-48EF-B0E2-B079D2BFB67F}">
      <dsp:nvSpPr>
        <dsp:cNvPr id="0" name=""/>
        <dsp:cNvSpPr/>
      </dsp:nvSpPr>
      <dsp:spPr>
        <a:xfrm>
          <a:off x="736332" y="1294054"/>
          <a:ext cx="339499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339499" y="96892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7E225F-5E8D-4F08-9D97-38ADCC971A00}">
      <dsp:nvSpPr>
        <dsp:cNvPr id="0" name=""/>
        <dsp:cNvSpPr/>
      </dsp:nvSpPr>
      <dsp:spPr>
        <a:xfrm>
          <a:off x="1075831" y="1617030"/>
          <a:ext cx="2714752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Геометрические (измерения, построения)</a:t>
          </a:r>
          <a:endParaRPr lang="ru-RU" sz="2400" kern="1200" dirty="0"/>
        </a:p>
      </dsp:txBody>
      <dsp:txXfrm>
        <a:off x="1113670" y="1654869"/>
        <a:ext cx="2639074" cy="1216224"/>
      </dsp:txXfrm>
    </dsp:sp>
    <dsp:sp modelId="{0DAF9311-C76D-4063-88FC-1B178636868C}">
      <dsp:nvSpPr>
        <dsp:cNvPr id="0" name=""/>
        <dsp:cNvSpPr/>
      </dsp:nvSpPr>
      <dsp:spPr>
        <a:xfrm>
          <a:off x="736332" y="1294054"/>
          <a:ext cx="339499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339499" y="25838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7861AD-9FE9-4771-BD32-24EB8E5D12AE}">
      <dsp:nvSpPr>
        <dsp:cNvPr id="0" name=""/>
        <dsp:cNvSpPr/>
      </dsp:nvSpPr>
      <dsp:spPr>
        <a:xfrm>
          <a:off x="1075831" y="3231908"/>
          <a:ext cx="2714752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Экономические (раздел имущества, дохода</a:t>
          </a:r>
          <a:endParaRPr lang="ru-RU" sz="2400" kern="1200" dirty="0"/>
        </a:p>
      </dsp:txBody>
      <dsp:txXfrm>
        <a:off x="1113670" y="3269747"/>
        <a:ext cx="2639074" cy="1216224"/>
      </dsp:txXfrm>
    </dsp:sp>
    <dsp:sp modelId="{12904596-CFEB-4880-9909-AB1C4A0DF303}">
      <dsp:nvSpPr>
        <dsp:cNvPr id="0" name=""/>
        <dsp:cNvSpPr/>
      </dsp:nvSpPr>
      <dsp:spPr>
        <a:xfrm>
          <a:off x="4437775" y="2152"/>
          <a:ext cx="3394990" cy="1291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Придуманные задачи</a:t>
          </a:r>
          <a:endParaRPr lang="ru-RU" sz="3900" kern="1200" dirty="0"/>
        </a:p>
      </dsp:txBody>
      <dsp:txXfrm>
        <a:off x="4475614" y="39991"/>
        <a:ext cx="3319312" cy="1216224"/>
      </dsp:txXfrm>
    </dsp:sp>
    <dsp:sp modelId="{5341A019-CC95-4CB3-817E-2706D490AA13}">
      <dsp:nvSpPr>
        <dsp:cNvPr id="0" name=""/>
        <dsp:cNvSpPr/>
      </dsp:nvSpPr>
      <dsp:spPr>
        <a:xfrm>
          <a:off x="4777274" y="1294054"/>
          <a:ext cx="339499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339499" y="96892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2C793-B0B9-4339-9DB7-D7660492FD2A}">
      <dsp:nvSpPr>
        <dsp:cNvPr id="0" name=""/>
        <dsp:cNvSpPr/>
      </dsp:nvSpPr>
      <dsp:spPr>
        <a:xfrm>
          <a:off x="5116773" y="1617030"/>
          <a:ext cx="2714752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Житейские истории </a:t>
          </a:r>
          <a:endParaRPr lang="ru-RU" sz="2400" kern="1200" dirty="0"/>
        </a:p>
      </dsp:txBody>
      <dsp:txXfrm>
        <a:off x="5154612" y="1654869"/>
        <a:ext cx="2639074" cy="1216224"/>
      </dsp:txXfrm>
    </dsp:sp>
    <dsp:sp modelId="{ED7101EF-EF21-4433-BFD8-BB45BFA15271}">
      <dsp:nvSpPr>
        <dsp:cNvPr id="0" name=""/>
        <dsp:cNvSpPr/>
      </dsp:nvSpPr>
      <dsp:spPr>
        <a:xfrm>
          <a:off x="4777274" y="1294054"/>
          <a:ext cx="339499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339499" y="258380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A8C5B7-EE1C-44F2-9947-EA2D8E7591D3}">
      <dsp:nvSpPr>
        <dsp:cNvPr id="0" name=""/>
        <dsp:cNvSpPr/>
      </dsp:nvSpPr>
      <dsp:spPr>
        <a:xfrm>
          <a:off x="5116773" y="3231908"/>
          <a:ext cx="2714752" cy="12919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Задачи-головоломки в стихах</a:t>
          </a:r>
          <a:endParaRPr lang="ru-RU" sz="2400" kern="1200" dirty="0"/>
        </a:p>
      </dsp:txBody>
      <dsp:txXfrm>
        <a:off x="5154612" y="3269747"/>
        <a:ext cx="2639074" cy="1216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95355-1C47-4AD1-B0C6-68874044E976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3CEA0-C3CD-4A73-AACE-C89586BCC5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76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258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3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9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02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65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97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188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54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233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031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4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B9D2E-04CA-4ED2-BCD4-0FFB53C76CF0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185C7-F771-4FFB-964B-D057F02AF7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96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chimsya-reshat-zadach.ru/category/starinnyie-zadachi-po-matematike" TargetMode="External"/><Relationship Id="rId2" Type="http://schemas.openxmlformats.org/officeDocument/2006/relationships/hyperlink" Target="http://matematika.gym075.edusite.ru/istotia-razvitia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233169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Проектно-исследовательская деятельность</a:t>
            </a:r>
            <a:br>
              <a:rPr lang="ru-RU" sz="3600" dirty="0" smtClean="0"/>
            </a:br>
            <a:r>
              <a:rPr lang="ru-RU" b="1" dirty="0" smtClean="0"/>
              <a:t>Старинные задачи и способы их решений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r"/>
            <a:r>
              <a:rPr lang="ru-RU" b="1" dirty="0"/>
              <a:t>Руководитель проекта</a:t>
            </a:r>
            <a:endParaRPr lang="ru-RU" dirty="0"/>
          </a:p>
          <a:p>
            <a:pPr algn="r"/>
            <a:r>
              <a:rPr lang="ru-RU" dirty="0"/>
              <a:t>                   Поликарпова Валентина Вячеславовна</a:t>
            </a:r>
          </a:p>
          <a:p>
            <a:pPr algn="r"/>
            <a:r>
              <a:rPr lang="ru-RU" dirty="0"/>
              <a:t>                          учитель математики</a:t>
            </a:r>
          </a:p>
          <a:p>
            <a:pPr algn="r"/>
            <a:r>
              <a:rPr lang="ru-RU" b="1" dirty="0"/>
              <a:t>                                     Работу выполнила             </a:t>
            </a:r>
            <a:endParaRPr lang="ru-RU" dirty="0"/>
          </a:p>
          <a:p>
            <a:pPr algn="r"/>
            <a:r>
              <a:rPr lang="ru-RU" dirty="0"/>
              <a:t>Рябова Евдокия</a:t>
            </a:r>
          </a:p>
          <a:p>
            <a:pPr algn="r"/>
            <a:r>
              <a:rPr lang="ru-RU" dirty="0"/>
              <a:t>                  7 «А» класс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6064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Государственное бюджетное общеобразовательное учреждение гимназия № 498 Невского района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982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Примеры решений</a:t>
            </a:r>
            <a:endParaRPr lang="ru-RU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78527"/>
            <a:ext cx="606583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9727"/>
            <a:ext cx="5561782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5226190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Каждому человеку нужно дать по половине, четверти и восьмушке хлеба. Теперь ясно, что надо 4 хлеба разрезать пополам, 2 хлеба на 4 части и только 1 хлеб - на 8 частей.  Т.е. </a:t>
            </a:r>
            <a:r>
              <a:rPr lang="ru-RU" sz="2000" dirty="0" err="1" smtClean="0"/>
              <a:t>Ахмесу</a:t>
            </a:r>
            <a:r>
              <a:rPr lang="ru-RU" sz="2000" dirty="0" smtClean="0"/>
              <a:t> нужно было сделать всего 17.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49045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опроса</a:t>
            </a:r>
            <a:endParaRPr lang="ru-RU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06347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510657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Предложенные задачи для Вас оказались…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5317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опроса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510657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Какая задача показалась интереснее?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08159"/>
            <a:ext cx="806347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010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Мнения участников опроса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Первая </a:t>
            </a:r>
            <a:r>
              <a:rPr lang="ru-RU" dirty="0"/>
              <a:t>задача понравилась больше чем вторая , «потому что сначала пытаешься копаться глубоко, а оказывается, что всё на </a:t>
            </a:r>
            <a:r>
              <a:rPr lang="ru-RU" dirty="0" smtClean="0"/>
              <a:t>поверхности».</a:t>
            </a:r>
          </a:p>
          <a:p>
            <a:r>
              <a:rPr lang="ru-RU" dirty="0"/>
              <a:t>«Вторая задача интереснее, потому что она сложнее первой</a:t>
            </a:r>
            <a:r>
              <a:rPr lang="ru-RU" dirty="0" smtClean="0"/>
              <a:t>».</a:t>
            </a:r>
          </a:p>
          <a:p>
            <a:r>
              <a:rPr lang="ru-RU" dirty="0"/>
              <a:t>Первая задача показалась интереснее, «так как у первой задачи я нашла возможность решения без помощи систем уравнения и это заняло меньше </a:t>
            </a:r>
            <a:r>
              <a:rPr lang="ru-RU" dirty="0" smtClean="0"/>
              <a:t>времени».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170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17992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 исследования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7859216" cy="39933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/>
              <a:t>Установить - нужны ли были раньше задачи людям. Для чего? В чём помогали? И обосновать это примерами.</a:t>
            </a:r>
          </a:p>
        </p:txBody>
      </p:sp>
    </p:spTree>
    <p:extLst>
      <p:ext uri="{BB962C8B-B14F-4D97-AF65-F5344CB8AC3E}">
        <p14:creationId xmlns:p14="http://schemas.microsoft.com/office/powerpoint/2010/main" val="1802324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 исследования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78592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Если </a:t>
            </a:r>
            <a:r>
              <a:rPr lang="ru-RU" sz="4000" dirty="0"/>
              <a:t>раньше решали задачи, то и сейчас решают такие же задачи, при том, что запись могла измениться.</a:t>
            </a:r>
          </a:p>
        </p:txBody>
      </p:sp>
    </p:spTree>
    <p:extLst>
      <p:ext uri="{BB962C8B-B14F-4D97-AF65-F5344CB8AC3E}">
        <p14:creationId xmlns:p14="http://schemas.microsoft.com/office/powerpoint/2010/main" val="216469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 исследования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7931224" cy="4525963"/>
          </a:xfrm>
        </p:spPr>
        <p:txBody>
          <a:bodyPr/>
          <a:lstStyle/>
          <a:p>
            <a:pPr lvl="0" algn="just"/>
            <a:r>
              <a:rPr lang="ru-RU" dirty="0"/>
              <a:t>Теоретический анализ различных источников информации. </a:t>
            </a:r>
          </a:p>
          <a:p>
            <a:pPr lvl="0" algn="just"/>
            <a:r>
              <a:rPr lang="ru-RU" dirty="0"/>
              <a:t>Подобрать разные виды старинных задач.</a:t>
            </a:r>
          </a:p>
          <a:p>
            <a:pPr lvl="0" algn="just"/>
            <a:r>
              <a:rPr lang="ru-RU" dirty="0"/>
              <a:t>Сравнить современные и старинные способы решения задач.</a:t>
            </a:r>
          </a:p>
          <a:p>
            <a:pPr lvl="0" algn="just"/>
            <a:r>
              <a:rPr lang="ru-RU" dirty="0"/>
              <a:t>Провести опрос среди современных людей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82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 информации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7931224" cy="4353347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err="1"/>
              <a:t>Олехник</a:t>
            </a:r>
            <a:r>
              <a:rPr lang="ru-RU" dirty="0"/>
              <a:t> С.Н. Старинные занимательные задачи М.: Дрофа, 2002, 176 с</a:t>
            </a:r>
          </a:p>
          <a:p>
            <a:pPr lvl="0"/>
            <a:r>
              <a:rPr lang="ru-RU" dirty="0"/>
              <a:t>Сайт, </a:t>
            </a:r>
            <a:r>
              <a:rPr lang="ru-RU" dirty="0" err="1"/>
              <a:t>посвященныйт</a:t>
            </a:r>
            <a:r>
              <a:rPr lang="ru-RU" dirty="0"/>
              <a:t> старинным учебникам математики. </a:t>
            </a:r>
            <a:r>
              <a:rPr lang="en-US" u="sng" dirty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 err="1">
                <a:hlinkClick r:id="rId2"/>
              </a:rPr>
              <a:t>matematika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gym</a:t>
            </a:r>
            <a:r>
              <a:rPr lang="ru-RU" u="sng" dirty="0">
                <a:hlinkClick r:id="rId2"/>
              </a:rPr>
              <a:t>075.</a:t>
            </a:r>
            <a:r>
              <a:rPr lang="en-US" u="sng" dirty="0" err="1">
                <a:hlinkClick r:id="rId2"/>
              </a:rPr>
              <a:t>edusite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u="sng" dirty="0">
                <a:hlinkClick r:id="rId2"/>
              </a:rPr>
              <a:t>/</a:t>
            </a:r>
            <a:r>
              <a:rPr lang="en-US" u="sng" dirty="0" err="1">
                <a:hlinkClick r:id="rId2"/>
              </a:rPr>
              <a:t>istotia</a:t>
            </a:r>
            <a:r>
              <a:rPr lang="ru-RU" u="sng" dirty="0">
                <a:hlinkClick r:id="rId2"/>
              </a:rPr>
              <a:t>-</a:t>
            </a:r>
            <a:r>
              <a:rPr lang="en-US" u="sng" dirty="0" err="1">
                <a:hlinkClick r:id="rId2"/>
              </a:rPr>
              <a:t>razvitia</a:t>
            </a:r>
            <a:r>
              <a:rPr lang="ru-RU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html</a:t>
            </a:r>
            <a:r>
              <a:rPr lang="en-US" dirty="0"/>
              <a:t> </a:t>
            </a:r>
            <a:endParaRPr lang="ru-RU" dirty="0"/>
          </a:p>
          <a:p>
            <a:pPr lvl="0"/>
            <a:r>
              <a:rPr lang="ru-RU" u="sng" dirty="0">
                <a:hlinkClick r:id="rId3"/>
              </a:rPr>
              <a:t>http://uchimsya-reshat-zadach.ru/category/starinnyie-zadachi-po-matematike</a:t>
            </a:r>
            <a:r>
              <a:rPr lang="ru-RU" u="sng" dirty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721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Задача геометрического характера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785921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Задача индийского учёного </a:t>
            </a:r>
            <a:r>
              <a:rPr lang="ru-RU" dirty="0" err="1" smtClean="0"/>
              <a:t>Бхаскара</a:t>
            </a:r>
            <a:r>
              <a:rPr lang="ru-RU" dirty="0" smtClean="0"/>
              <a:t> </a:t>
            </a:r>
            <a:r>
              <a:rPr lang="ru-RU" dirty="0" err="1" smtClean="0"/>
              <a:t>Акариа</a:t>
            </a:r>
            <a:r>
              <a:rPr lang="ru-RU" dirty="0" smtClean="0"/>
              <a:t>, 1114 г. </a:t>
            </a:r>
          </a:p>
          <a:p>
            <a:pPr marL="0" indent="0" algn="just">
              <a:buNone/>
            </a:pPr>
            <a:r>
              <a:rPr lang="ru-RU" dirty="0" smtClean="0"/>
              <a:t>На берегу ручья, ширина которого 4 фута, рос тополь. Порыв ветра сломил его на высоте 3 фута от земли так, что верхний конец его коснулся другого берега ручья(ствол направлен перпендикулярно течению). Определить высоту тополя.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8944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старинных</a:t>
            </a:r>
            <a:br>
              <a:rPr lang="ru-RU" b="1" dirty="0" smtClean="0"/>
            </a:br>
            <a:r>
              <a:rPr lang="ru-RU" b="1" dirty="0" smtClean="0"/>
              <a:t> задач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4370994"/>
              </p:ext>
            </p:extLst>
          </p:nvPr>
        </p:nvGraphicFramePr>
        <p:xfrm>
          <a:off x="251520" y="213285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4830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Практическая часть исследования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7931224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1) В Папирусе </a:t>
            </a:r>
            <a:r>
              <a:rPr lang="ru-RU" dirty="0" err="1" smtClean="0"/>
              <a:t>Ахмеса</a:t>
            </a:r>
            <a:r>
              <a:rPr lang="ru-RU" dirty="0" smtClean="0"/>
              <a:t> есть такая задача - разделить 7 хлебов между восемью людьми поровну. Сколько разрезов надо сделать?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2) Двое ели сливы. Один сказал другому: "Дай мне свои 2 сливы, тогда у нас будет слив поровну", - на что другой ответил: "Нет лучше ты дай мне свои две сливы, - тогда у меня будет в два раза больше, чем у </a:t>
            </a:r>
            <a:r>
              <a:rPr lang="ru-RU" dirty="0" err="1" smtClean="0"/>
              <a:t>тебя".Сколько</a:t>
            </a:r>
            <a:r>
              <a:rPr lang="ru-RU" dirty="0" smtClean="0"/>
              <a:t> слив было у каждого?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58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Примеры решений 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1340768"/>
            <a:ext cx="6065837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29000"/>
            <a:ext cx="6065837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8629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436</Words>
  <Application>Microsoft Office PowerPoint</Application>
  <PresentationFormat>Экран (4:3)</PresentationFormat>
  <Paragraphs>47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Проектно-исследовательская деятельность Старинные задачи и способы их решений</vt:lpstr>
      <vt:lpstr>Цель исследования</vt:lpstr>
      <vt:lpstr>Гипотеза исследования</vt:lpstr>
      <vt:lpstr>Задачи исследования</vt:lpstr>
      <vt:lpstr>Источники информации</vt:lpstr>
      <vt:lpstr>Задача геометрического характера</vt:lpstr>
      <vt:lpstr>Классификация старинных  задач</vt:lpstr>
      <vt:lpstr>Практическая часть исследования</vt:lpstr>
      <vt:lpstr>Примеры решений </vt:lpstr>
      <vt:lpstr>Примеры решений</vt:lpstr>
      <vt:lpstr>Результаты опроса</vt:lpstr>
      <vt:lpstr>Результаты опроса</vt:lpstr>
      <vt:lpstr>Мнения участников опроса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деятельность Старинные задачи и способы их решений</dc:title>
  <dc:creator>Учитель</dc:creator>
  <cp:lastModifiedBy>Учитель</cp:lastModifiedBy>
  <cp:revision>4</cp:revision>
  <cp:lastPrinted>2017-03-02T07:57:16Z</cp:lastPrinted>
  <dcterms:created xsi:type="dcterms:W3CDTF">2017-03-02T07:16:43Z</dcterms:created>
  <dcterms:modified xsi:type="dcterms:W3CDTF">2017-03-02T07:57:37Z</dcterms:modified>
</cp:coreProperties>
</file>